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7561263" cy="5329238"/>
  <p:notesSz cx="6797675" cy="9928225"/>
  <p:defaultTextStyle>
    <a:defPPr>
      <a:defRPr lang="ru-RU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  <p15:guide id="3" pos="1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B6"/>
    <a:srgbClr val="CCEAAC"/>
    <a:srgbClr val="C2E59B"/>
    <a:srgbClr val="B2DE82"/>
    <a:srgbClr val="006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138" d="100"/>
          <a:sy n="138" d="100"/>
        </p:scale>
        <p:origin x="1440" y="126"/>
      </p:cViewPr>
      <p:guideLst>
        <p:guide orient="horz" pos="1679"/>
        <p:guide pos="2382"/>
        <p:guide pos="1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0FEDAA3-8DC6-44F2-ABC9-5C89BAA29CB4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800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8B8FF308-B7AF-4341-BBEF-E7C77DFCA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6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4" cy="45471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213417"/>
            <a:ext cx="4977831" cy="45471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3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0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5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D5AF-FF06-4836-8BEB-B395F610869E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0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istarhov.a.v\Desktop\МЖКХ 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9" y="144435"/>
            <a:ext cx="710164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7358" y="253270"/>
            <a:ext cx="6363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ЖИЛИЩНО-КОММУНАЛЬНОГО ХОЗЯЙСТВА 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БАШКОРТОСТАН</a:t>
            </a:r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66564" y="1008436"/>
            <a:ext cx="694699" cy="43208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5543423" y="2602561"/>
            <a:ext cx="3340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2499" y="936427"/>
            <a:ext cx="6064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сентября меняется порядок начисления и предъявления платы </a:t>
            </a:r>
            <a:endParaRPr lang="en-US" sz="1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коммунальные ресурсы (КР), потребляемые на содержание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 (СОИ), </a:t>
            </a:r>
            <a:endParaRPr lang="en-US" sz="1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с учетом требований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№92 от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03.02.2022</a:t>
            </a:r>
            <a:r>
              <a:rPr lang="en-US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1295" y="1660668"/>
            <a:ext cx="230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ИЗМЕНИТСЯ?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87" y="1658248"/>
            <a:ext cx="360000" cy="360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93282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92599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26586" y="3952051"/>
            <a:ext cx="872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плата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2439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9257" y="3890496"/>
            <a:ext cx="1179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общедомовое</a:t>
            </a:r>
          </a:p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</a:p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 на СОИ)</a:t>
            </a:r>
            <a:endParaRPr lang="ru-RU" sz="1200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50672" y="3888755"/>
            <a:ext cx="137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квартире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865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3871" y="2162304"/>
            <a:ext cx="22329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станет после 1 сентября</a:t>
            </a:r>
            <a:endParaRPr lang="ru-RU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8343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000" y="2448595"/>
            <a:ext cx="11160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5559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32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17318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41850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9" y="4015661"/>
            <a:ext cx="396000" cy="396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052" y="4033661"/>
            <a:ext cx="360000" cy="3600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83" y="4015661"/>
            <a:ext cx="396000" cy="396000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193282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26331" y="3540328"/>
            <a:ext cx="27158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</a:t>
            </a:r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нормативом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498854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486344" y="3540328"/>
            <a:ext cx="319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ограничен </a:t>
            </a:r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нормативом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2239" y="2162304"/>
            <a:ext cx="18405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до 1 сентября</a:t>
            </a:r>
            <a:endParaRPr lang="ru-RU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00135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08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01894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97913" y="4752852"/>
            <a:ext cx="432000" cy="432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56000" y="2448595"/>
            <a:ext cx="122661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2000" y="4680843"/>
            <a:ext cx="6780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на СОИ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коммунальные ресурсы, потребляемые в процессе эксплуатации и обслуживания </a:t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общедомового имущества: </a:t>
            </a:r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электроэнергия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потребляемая домофонами,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лифтами, на освещение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мест общего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пользования </a:t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(лестничные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площадки, подвалы, чердаки);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воды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на мытье лестничных площадок и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мусоропроводов,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полив газонов,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опрессовку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систем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подготовке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отопительному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сезону, сброс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воды в стояке, когда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доме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производится ремонт батарей и т.д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3281" y="4605640"/>
            <a:ext cx="64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3127" y="3097247"/>
            <a:ext cx="13088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пределах норматива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86156" y="309724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латят жители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6450" y="3323724"/>
            <a:ext cx="1002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сверх норматива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75255" y="3262169"/>
            <a:ext cx="2305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платит управляющая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96567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660939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91279" y="32148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691279" y="34452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924647" y="3128605"/>
            <a:ext cx="2305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полном объеме оплачивают </a:t>
            </a:r>
          </a:p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собственники жилья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5122026" y="3924851"/>
            <a:ext cx="2340000" cy="462443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19749" y="2268667"/>
            <a:ext cx="2340000" cy="1351706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469" y="3924851"/>
            <a:ext cx="2376000" cy="828000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469" y="3046725"/>
            <a:ext cx="2376000" cy="56259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1469" y="2268667"/>
            <a:ext cx="2376000" cy="51695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" y="0"/>
            <a:ext cx="7561262" cy="338554"/>
          </a:xfrm>
          <a:prstGeom prst="rect">
            <a:avLst/>
          </a:prstGeom>
          <a:solidFill>
            <a:srgbClr val="006A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ВАРИАНТЫ РАСЧЕТА ДЛЯ ЖИТЕЛЕЙ С 1 СЕНТЯБРЯ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5" y="814477"/>
            <a:ext cx="73718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собственников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требуется (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с 1 сентября нет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коммунальные ресурсы на содержание общего имущества (КР на СОИ) производится </a:t>
            </a:r>
            <a:b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потребления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 Государственным комитетом Республики Башкортостан по тарифам).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0" y="504379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ОБОРУДОВАН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общедомовым прибором учета коммунального ресурса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0" y="1357442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общедомовым прибором учета коммунального ресурса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90" y="2251262"/>
            <a:ext cx="2381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расчета за КР на СОИ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73749" y="2423621"/>
            <a:ext cx="223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среднемесячному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потреблению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3056" y="3046725"/>
            <a:ext cx="26050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 за КР на СОИ будут начислять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потребления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коммунального ресурса 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93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1-ом </a:t>
            </a:r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года, следующем за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расчетным, производится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 коммунального ресурса,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определенного 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прибору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3914" y="3950588"/>
            <a:ext cx="20162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</a:t>
            </a:r>
          </a:p>
          <a:p>
            <a:pPr algn="ctr"/>
            <a:r>
              <a:rPr lang="ru-RU" sz="10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</a:t>
            </a:r>
            <a:endParaRPr lang="ru-RU" sz="10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22026" y="2268667"/>
            <a:ext cx="2340000" cy="1340649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00" y="2423621"/>
            <a:ext cx="241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месяц) </a:t>
            </a:r>
            <a:b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прибору учета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9749" y="3924851"/>
            <a:ext cx="2340000" cy="828000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84487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1-ом квартале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 следующем за расчетным, производится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 коммунального ресурса,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определенного 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прибору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 rot="5400000">
            <a:off x="1179469" y="2844659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 rot="5400000">
            <a:off x="1179469" y="3689952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триховая стрелка вправо 32"/>
          <p:cNvSpPr/>
          <p:nvPr/>
        </p:nvSpPr>
        <p:spPr>
          <a:xfrm rot="5400000">
            <a:off x="3690632" y="3689952"/>
            <a:ext cx="180000" cy="18000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триховая стрелка вправо 33"/>
          <p:cNvSpPr/>
          <p:nvPr/>
        </p:nvSpPr>
        <p:spPr>
          <a:xfrm rot="5400000">
            <a:off x="6202026" y="3689952"/>
            <a:ext cx="180000" cy="18000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9469" y="1680911"/>
            <a:ext cx="234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19749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22026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8223" y="4798000"/>
            <a:ext cx="7290816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подробную информацию,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образец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протокола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определению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способа формирования </a:t>
            </a:r>
            <a:endParaRPr lang="ru-RU" sz="95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за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коммунальные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ресурсы,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потребляемые при использовании и содержании общего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имущества, </a:t>
            </a:r>
          </a:p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получить на главной странице сайта Министерства ЖКХ РБ (</a:t>
            </a:r>
            <a:r>
              <a:rPr lang="en-US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house.bashkortostan.ru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либо по </a:t>
            </a:r>
            <a:r>
              <a:rPr lang="en-US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QR-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коду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31" y="4465238"/>
            <a:ext cx="864000" cy="864000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261974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122026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946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365</Words>
  <Application>Microsoft Office PowerPoint</Application>
  <PresentationFormat>Произвольный</PresentationFormat>
  <Paragraphs>88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Аристархов</dc:creator>
  <cp:lastModifiedBy>Аристархов Антон Владимирович</cp:lastModifiedBy>
  <cp:revision>63</cp:revision>
  <cp:lastPrinted>2022-08-23T03:17:48Z</cp:lastPrinted>
  <dcterms:created xsi:type="dcterms:W3CDTF">2022-08-10T04:48:24Z</dcterms:created>
  <dcterms:modified xsi:type="dcterms:W3CDTF">2022-08-23T03:39:20Z</dcterms:modified>
</cp:coreProperties>
</file>